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6474" autoAdjust="0"/>
  </p:normalViewPr>
  <p:slideViewPr>
    <p:cSldViewPr snapToGrid="0" snapToObjects="1">
      <p:cViewPr varScale="1">
        <p:scale>
          <a:sx n="70" d="100"/>
          <a:sy n="70" d="100"/>
        </p:scale>
        <p:origin x="-124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defRPr sz="1200" b="0" i="0" u="none" strike="noStrike" cap="none">
                <a:solidFill>
                  <a:schemeClr val="dk1"/>
                </a:solidFill>
                <a:latin typeface="Arial"/>
                <a:ea typeface="Arial"/>
                <a:cs typeface="Arial"/>
                <a:sym typeface="Arial"/>
              </a:defRPr>
            </a:lvl2pPr>
            <a:lvl3pPr marL="914400" marR="0" lvl="2" indent="0" algn="l" rtl="0">
              <a:spcBef>
                <a:spcPts val="360"/>
              </a:spcBef>
              <a:spcAft>
                <a:spcPts val="0"/>
              </a:spcAft>
              <a:defRPr sz="1200" b="0" i="0" u="none" strike="noStrike" cap="none">
                <a:solidFill>
                  <a:schemeClr val="dk1"/>
                </a:solidFill>
                <a:latin typeface="Arial"/>
                <a:ea typeface="Arial"/>
                <a:cs typeface="Arial"/>
                <a:sym typeface="Arial"/>
              </a:defRPr>
            </a:lvl3pPr>
            <a:lvl4pPr marL="1371600" marR="0" lvl="3" indent="0" algn="l" rtl="0">
              <a:spcBef>
                <a:spcPts val="360"/>
              </a:spcBef>
              <a:spcAft>
                <a:spcPts val="0"/>
              </a:spcAft>
              <a:defRPr sz="1200" b="0" i="0" u="none" strike="noStrike" cap="none">
                <a:solidFill>
                  <a:schemeClr val="dk1"/>
                </a:solidFill>
                <a:latin typeface="Arial"/>
                <a:ea typeface="Arial"/>
                <a:cs typeface="Arial"/>
                <a:sym typeface="Arial"/>
              </a:defRPr>
            </a:lvl4pPr>
            <a:lvl5pPr marL="1828800" marR="0" lvl="4" indent="0" algn="l" rtl="0">
              <a:spcBef>
                <a:spcPts val="360"/>
              </a:spcBef>
              <a:spcAft>
                <a:spcPts val="0"/>
              </a:spcAft>
              <a:defRPr sz="1200" b="0" i="0" u="none" strike="noStrike" cap="none">
                <a:solidFill>
                  <a:schemeClr val="dk1"/>
                </a:solidFill>
                <a:latin typeface="Arial"/>
                <a:ea typeface="Arial"/>
                <a:cs typeface="Arial"/>
                <a:sym typeface="Arial"/>
              </a:defRPr>
            </a:lvl5pPr>
            <a:lvl6pPr marL="2286000" marR="0" lvl="5" indent="0" algn="l" rtl="0">
              <a:spcBef>
                <a:spcPts val="0"/>
              </a:spcBef>
              <a:defRPr sz="1200" b="0" i="0" u="none" strike="noStrike" cap="none">
                <a:solidFill>
                  <a:schemeClr val="dk1"/>
                </a:solidFill>
                <a:latin typeface="Calibri"/>
                <a:ea typeface="Calibri"/>
                <a:cs typeface="Calibri"/>
                <a:sym typeface="Calibri"/>
              </a:defRPr>
            </a:lvl6pPr>
            <a:lvl7pPr marL="2743200" marR="0" lvl="6" indent="0" algn="l" rtl="0">
              <a:spcBef>
                <a:spcPts val="0"/>
              </a:spcBef>
              <a:defRPr sz="1200" b="0" i="0" u="none" strike="noStrike" cap="none">
                <a:solidFill>
                  <a:schemeClr val="dk1"/>
                </a:solidFill>
                <a:latin typeface="Calibri"/>
                <a:ea typeface="Calibri"/>
                <a:cs typeface="Calibri"/>
                <a:sym typeface="Calibri"/>
              </a:defRPr>
            </a:lvl7pPr>
            <a:lvl8pPr marL="3200400" marR="0" lvl="7" indent="0" algn="l" rtl="0">
              <a:spcBef>
                <a:spcPts val="0"/>
              </a:spcBef>
              <a:defRPr sz="1200" b="0" i="0" u="none" strike="noStrike" cap="none">
                <a:solidFill>
                  <a:schemeClr val="dk1"/>
                </a:solidFill>
                <a:latin typeface="Calibri"/>
                <a:ea typeface="Calibri"/>
                <a:cs typeface="Calibri"/>
                <a:sym typeface="Calibri"/>
              </a:defRPr>
            </a:lvl8pPr>
            <a:lvl9pPr marL="3657600" marR="0" lvl="8" indent="0" algn="l" rtl="0">
              <a:spcBef>
                <a:spcPts val="0"/>
              </a:spcBef>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7277746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US"/>
              <a:t>For more information on the material presented in the notes, see the References section.</a:t>
            </a:r>
          </a:p>
        </p:txBody>
      </p:sp>
      <p:sp>
        <p:nvSpPr>
          <p:cNvPr id="59" name="Shape 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marR="0" lvl="0" indent="-298450" algn="l" rtl="0">
              <a:lnSpc>
                <a:spcPct val="100000"/>
              </a:lnSpc>
              <a:spcBef>
                <a:spcPts val="360"/>
              </a:spcBef>
              <a:spcAft>
                <a:spcPts val="0"/>
              </a:spcAft>
              <a:buSzPct val="100000"/>
              <a:buFont typeface="Arial"/>
              <a:buChar char="•"/>
            </a:pPr>
            <a:r>
              <a:rPr lang="en-US" sz="1100" dirty="0"/>
              <a:t>You may want to call on students to identify public health efforts in your area</a:t>
            </a:r>
            <a:r>
              <a:rPr lang="en-US" sz="1100" dirty="0" smtClean="0"/>
              <a:t>.</a:t>
            </a:r>
          </a:p>
          <a:p>
            <a:pPr marL="457200" marR="0" lvl="0" indent="-298450" algn="l" rtl="0">
              <a:lnSpc>
                <a:spcPct val="100000"/>
              </a:lnSpc>
              <a:spcBef>
                <a:spcPts val="360"/>
              </a:spcBef>
              <a:spcAft>
                <a:spcPts val="0"/>
              </a:spcAft>
              <a:buSzPct val="100000"/>
              <a:buFont typeface="Arial"/>
              <a:buChar char="•"/>
            </a:pPr>
            <a:endParaRPr lang="en-US" sz="1100" dirty="0"/>
          </a:p>
          <a:p>
            <a:pPr marL="457200" marR="0" lvl="0" indent="-298450" algn="l" rtl="0">
              <a:lnSpc>
                <a:spcPct val="100000"/>
              </a:lnSpc>
              <a:spcBef>
                <a:spcPts val="360"/>
              </a:spcBef>
              <a:spcAft>
                <a:spcPts val="0"/>
              </a:spcAft>
              <a:buSzPct val="100000"/>
              <a:buFont typeface="Arial"/>
              <a:buChar char="•"/>
            </a:pPr>
            <a:r>
              <a:rPr lang="en-US" sz="1100" dirty="0"/>
              <a:t>Public Health Interventions include:</a:t>
            </a:r>
          </a:p>
          <a:p>
            <a:pPr marL="914400" marR="0" lvl="1" indent="-298450" algn="l" rtl="0">
              <a:lnSpc>
                <a:spcPct val="100000"/>
              </a:lnSpc>
              <a:spcBef>
                <a:spcPts val="360"/>
              </a:spcBef>
              <a:spcAft>
                <a:spcPts val="0"/>
              </a:spcAft>
              <a:buSzPct val="100000"/>
              <a:buFont typeface="Arial"/>
              <a:buChar char="•"/>
            </a:pPr>
            <a:r>
              <a:rPr lang="en-US" sz="1100" dirty="0"/>
              <a:t>Surveillance: describes and monitors health events through ongoing and systematic collection, analysis, and interpretation of health data for the purpose of planning.</a:t>
            </a:r>
          </a:p>
          <a:p>
            <a:pPr marL="914400" marR="0" lvl="1" indent="-298450" algn="l" rtl="0">
              <a:lnSpc>
                <a:spcPct val="100000"/>
              </a:lnSpc>
              <a:spcBef>
                <a:spcPts val="360"/>
              </a:spcBef>
              <a:spcAft>
                <a:spcPts val="0"/>
              </a:spcAft>
              <a:buSzPct val="100000"/>
              <a:buFont typeface="Arial"/>
              <a:buChar char="•"/>
            </a:pPr>
            <a:r>
              <a:rPr lang="en-US" sz="1100" dirty="0"/>
              <a:t>Outreach: Locates population of interest or populations at risk and provides information about the nature of the concern, what can be done about it, and how services can be obtained.</a:t>
            </a:r>
          </a:p>
          <a:p>
            <a:pPr marL="914400" marR="0" lvl="1" indent="-298450" algn="l" rtl="0">
              <a:lnSpc>
                <a:spcPct val="100000"/>
              </a:lnSpc>
              <a:spcBef>
                <a:spcPts val="360"/>
              </a:spcBef>
              <a:spcAft>
                <a:spcPts val="0"/>
              </a:spcAft>
              <a:buSzPct val="100000"/>
              <a:buFont typeface="Arial"/>
              <a:buChar char="•"/>
            </a:pPr>
            <a:r>
              <a:rPr lang="en-US" sz="1100" dirty="0"/>
              <a:t>Screening: Identifies individuals with unrecognized health risk factors or asymptomatic disease conditions in populations.</a:t>
            </a:r>
          </a:p>
          <a:p>
            <a:pPr marL="914400" marR="0" lvl="1" indent="-298450" algn="l" rtl="0">
              <a:lnSpc>
                <a:spcPct val="100000"/>
              </a:lnSpc>
              <a:spcBef>
                <a:spcPts val="360"/>
              </a:spcBef>
              <a:spcAft>
                <a:spcPts val="0"/>
              </a:spcAft>
              <a:buSzPct val="100000"/>
              <a:buFont typeface="Arial"/>
              <a:buChar char="•"/>
            </a:pPr>
            <a:r>
              <a:rPr lang="en-US" sz="1100" dirty="0"/>
              <a:t>Consult the resource below for definitions of other public health interventions.</a:t>
            </a:r>
          </a:p>
          <a:p>
            <a:pPr marL="1371600" marR="0" lvl="2" indent="-298450" algn="l" rtl="0">
              <a:lnSpc>
                <a:spcPct val="100000"/>
              </a:lnSpc>
              <a:spcBef>
                <a:spcPts val="360"/>
              </a:spcBef>
              <a:spcAft>
                <a:spcPts val="0"/>
              </a:spcAft>
              <a:buSzPct val="100000"/>
              <a:buFont typeface="Arial"/>
              <a:buChar char="•"/>
            </a:pPr>
            <a:r>
              <a:rPr lang="en-US" sz="1100" dirty="0"/>
              <a:t>(Source: “Public Health Interventions and Definitions”, see references)</a:t>
            </a:r>
          </a:p>
          <a:p>
            <a:pPr marR="0" lvl="0" algn="l" rtl="0">
              <a:lnSpc>
                <a:spcPct val="100000"/>
              </a:lnSpc>
              <a:spcBef>
                <a:spcPts val="360"/>
              </a:spcBef>
              <a:spcAft>
                <a:spcPts val="0"/>
              </a:spcAft>
              <a:buNone/>
            </a:pPr>
            <a:endParaRPr lang="en-US" sz="1000" dirty="0" smtClean="0"/>
          </a:p>
          <a:p>
            <a:pPr marR="0" lvl="0" algn="l" rtl="0">
              <a:lnSpc>
                <a:spcPct val="100000"/>
              </a:lnSpc>
              <a:spcBef>
                <a:spcPts val="360"/>
              </a:spcBef>
              <a:spcAft>
                <a:spcPts val="0"/>
              </a:spcAft>
              <a:buNone/>
            </a:pPr>
            <a:r>
              <a:rPr lang="en-US" sz="1000" dirty="0" smtClean="0"/>
              <a:t>Image </a:t>
            </a:r>
            <a:r>
              <a:rPr lang="en-US" sz="1000" dirty="0"/>
              <a:t>Courtesy of </a:t>
            </a:r>
            <a:r>
              <a:rPr lang="en-US" sz="1000" dirty="0" err="1" smtClean="0"/>
              <a:t>Shutterstock</a:t>
            </a:r>
            <a:endParaRPr lang="en-US" sz="1000" dirty="0"/>
          </a:p>
          <a:p>
            <a:pPr lvl="0" rtl="0">
              <a:spcBef>
                <a:spcPts val="0"/>
              </a:spcBef>
              <a:buNone/>
            </a:pPr>
            <a:endParaRPr dirty="0"/>
          </a:p>
          <a:p>
            <a:pPr marR="0" lvl="0" algn="l" rtl="0">
              <a:lnSpc>
                <a:spcPct val="100000"/>
              </a:lnSpc>
              <a:spcBef>
                <a:spcPts val="360"/>
              </a:spcBef>
              <a:spcAft>
                <a:spcPts val="0"/>
              </a:spcAft>
              <a:buNone/>
            </a:pPr>
            <a:endParaRPr dirty="0"/>
          </a:p>
          <a:p>
            <a:pPr marR="0" lvl="0" algn="l" rtl="0">
              <a:lnSpc>
                <a:spcPct val="100000"/>
              </a:lnSpc>
              <a:spcBef>
                <a:spcPts val="360"/>
              </a:spcBef>
              <a:spcAft>
                <a:spcPts val="0"/>
              </a:spcAft>
              <a:buNone/>
            </a:pPr>
            <a:endParaRPr dirty="0"/>
          </a:p>
          <a:p>
            <a:pPr lvl="0">
              <a:spcBef>
                <a:spcPts val="0"/>
              </a:spcBef>
              <a:buNone/>
            </a:pPr>
            <a:endParaRPr dirty="0"/>
          </a:p>
        </p:txBody>
      </p:sp>
      <p:sp>
        <p:nvSpPr>
          <p:cNvPr id="64" name="Shape 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US" sz="1000" dirty="0" smtClean="0"/>
              <a:t>Image </a:t>
            </a:r>
            <a:r>
              <a:rPr lang="en-US" sz="1000" dirty="0"/>
              <a:t>Courtesy of WHO/Global Health Workforce Alliance </a:t>
            </a:r>
          </a:p>
        </p:txBody>
      </p:sp>
      <p:sp>
        <p:nvSpPr>
          <p:cNvPr id="72" name="Shape 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US" sz="1100" dirty="0">
                <a:highlight>
                  <a:srgbClr val="FFFFFF"/>
                </a:highlight>
              </a:rPr>
              <a:t>Image Courtesy of </a:t>
            </a:r>
            <a:r>
              <a:rPr lang="en-US" sz="1200" b="0" i="0" u="none" strike="noStrike" kern="1200" cap="none" dirty="0" smtClean="0">
                <a:solidFill>
                  <a:schemeClr val="dk1"/>
                </a:solidFill>
                <a:latin typeface="Arial"/>
                <a:ea typeface="Arial"/>
                <a:cs typeface="Arial"/>
                <a:sym typeface="Arial"/>
              </a:rPr>
              <a:t>UW Health</a:t>
            </a:r>
            <a:endParaRPr lang="en-US" sz="1100" dirty="0">
              <a:highlight>
                <a:srgbClr val="FFFFFF"/>
              </a:highlight>
            </a:endParaRPr>
          </a:p>
        </p:txBody>
      </p:sp>
      <p:sp>
        <p:nvSpPr>
          <p:cNvPr id="80" name="Shape 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SzPct val="100000"/>
              <a:buFont typeface="Arial"/>
              <a:buChar char="•"/>
            </a:pPr>
            <a:r>
              <a:rPr lang="en-US" sz="1100" dirty="0"/>
              <a:t>Two definitions of global health: </a:t>
            </a:r>
            <a:endParaRPr lang="en-US" sz="1100" dirty="0" smtClean="0"/>
          </a:p>
          <a:p>
            <a:pPr marL="457200" lvl="0" indent="-298450" rtl="0">
              <a:lnSpc>
                <a:spcPct val="100000"/>
              </a:lnSpc>
              <a:spcBef>
                <a:spcPts val="0"/>
              </a:spcBef>
              <a:buSzPct val="100000"/>
              <a:buFont typeface="Arial"/>
              <a:buChar char="•"/>
            </a:pPr>
            <a:endParaRPr lang="en-US" sz="1100" dirty="0"/>
          </a:p>
          <a:p>
            <a:pPr marL="914400" lvl="1" indent="-298450" rtl="0">
              <a:lnSpc>
                <a:spcPct val="100000"/>
              </a:lnSpc>
              <a:spcBef>
                <a:spcPts val="800"/>
              </a:spcBef>
              <a:spcAft>
                <a:spcPts val="800"/>
              </a:spcAft>
              <a:buSzPct val="100000"/>
              <a:buFont typeface="Arial"/>
              <a:buChar char="•"/>
            </a:pPr>
            <a:r>
              <a:rPr lang="en-US" sz="1100" dirty="0" err="1">
                <a:highlight>
                  <a:srgbClr val="FFFFFF"/>
                </a:highlight>
              </a:rPr>
              <a:t>Koplan</a:t>
            </a:r>
            <a:r>
              <a:rPr lang="en-US" sz="1100" dirty="0">
                <a:highlight>
                  <a:srgbClr val="FFFFFF"/>
                </a:highlight>
              </a:rPr>
              <a:t> et al. define global health as: “...an area for study, research, and practice that places a priority on improving health and achieving health equity for all people worldwide.” This is a useful definition with a broad focus on health improvement and health equity. </a:t>
            </a:r>
            <a:endParaRPr lang="en-US" sz="1100" dirty="0" smtClean="0">
              <a:highlight>
                <a:srgbClr val="FFFFFF"/>
              </a:highlight>
            </a:endParaRPr>
          </a:p>
          <a:p>
            <a:pPr marL="914400" lvl="1" indent="-298450" rtl="0">
              <a:lnSpc>
                <a:spcPct val="100000"/>
              </a:lnSpc>
              <a:spcBef>
                <a:spcPts val="800"/>
              </a:spcBef>
              <a:spcAft>
                <a:spcPts val="800"/>
              </a:spcAft>
              <a:buSzPct val="100000"/>
              <a:buFont typeface="Arial"/>
              <a:buChar char="•"/>
            </a:pPr>
            <a:endParaRPr lang="en-US" sz="1100" dirty="0">
              <a:highlight>
                <a:srgbClr val="FFFFFF"/>
              </a:highlight>
            </a:endParaRPr>
          </a:p>
          <a:p>
            <a:pPr marL="914400" lvl="1" indent="-298450" rtl="0">
              <a:lnSpc>
                <a:spcPct val="100000"/>
              </a:lnSpc>
              <a:spcBef>
                <a:spcPts val="800"/>
              </a:spcBef>
              <a:spcAft>
                <a:spcPts val="800"/>
              </a:spcAft>
              <a:buSzPct val="100000"/>
              <a:buFont typeface="Arial"/>
              <a:buChar char="•"/>
            </a:pPr>
            <a:r>
              <a:rPr lang="en-US" sz="1100" dirty="0" err="1">
                <a:highlight>
                  <a:srgbClr val="FFFFFF"/>
                </a:highlight>
              </a:rPr>
              <a:t>Kickbush</a:t>
            </a:r>
            <a:r>
              <a:rPr lang="en-US" sz="1100" dirty="0">
                <a:highlight>
                  <a:srgbClr val="FFFFFF"/>
                </a:highlight>
              </a:rPr>
              <a:t> defines global health as: “Those health issues that transcend national boundaries and governments and call for actions on the global forces that determine the health of people.” This definition also has a broad focus but has no clear goal, it is passive in its call for action, and omits the need for collaboration and research. The European Foundation Centre calls for a European approach which makes global health a policy priority across all sectors.</a:t>
            </a:r>
          </a:p>
          <a:p>
            <a:pPr lvl="0" rtl="0">
              <a:lnSpc>
                <a:spcPct val="100000"/>
              </a:lnSpc>
              <a:spcBef>
                <a:spcPts val="800"/>
              </a:spcBef>
              <a:spcAft>
                <a:spcPts val="800"/>
              </a:spcAft>
              <a:buNone/>
            </a:pPr>
            <a:endParaRPr sz="1100" dirty="0">
              <a:highlight>
                <a:srgbClr val="FFFFFF"/>
              </a:highlight>
              <a:latin typeface="Calibri"/>
              <a:ea typeface="Calibri"/>
              <a:cs typeface="Calibri"/>
              <a:sym typeface="Calibri"/>
            </a:endParaRPr>
          </a:p>
          <a:p>
            <a:pPr lvl="0" rtl="0">
              <a:lnSpc>
                <a:spcPct val="100000"/>
              </a:lnSpc>
              <a:spcBef>
                <a:spcPts val="800"/>
              </a:spcBef>
              <a:spcAft>
                <a:spcPts val="800"/>
              </a:spcAft>
              <a:buNone/>
            </a:pPr>
            <a:r>
              <a:rPr lang="en-US" sz="1100" dirty="0">
                <a:highlight>
                  <a:srgbClr val="FFFFFF"/>
                </a:highlight>
                <a:latin typeface="Calibri"/>
                <a:ea typeface="Calibri"/>
                <a:cs typeface="Calibri"/>
                <a:sym typeface="Calibri"/>
              </a:rPr>
              <a:t>Image Courtesy of </a:t>
            </a:r>
            <a:r>
              <a:rPr lang="en-US" sz="1200" b="0" i="0" u="none" strike="noStrike" kern="1200" cap="none" dirty="0" smtClean="0">
                <a:solidFill>
                  <a:schemeClr val="dk1"/>
                </a:solidFill>
                <a:latin typeface="Arial"/>
                <a:ea typeface="Arial"/>
                <a:cs typeface="Arial"/>
                <a:sym typeface="Arial"/>
              </a:rPr>
              <a:t>WHO</a:t>
            </a:r>
            <a:endParaRPr lang="en-US" sz="1100" dirty="0">
              <a:highlight>
                <a:srgbClr val="FFFFFF"/>
              </a:highlight>
              <a:latin typeface="Calibri"/>
              <a:ea typeface="Calibri"/>
              <a:cs typeface="Calibri"/>
              <a:sym typeface="Calibri"/>
            </a:endParaRPr>
          </a:p>
        </p:txBody>
      </p:sp>
      <p:sp>
        <p:nvSpPr>
          <p:cNvPr id="87" name="Shape 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SzPct val="100000"/>
              <a:buFont typeface="Arial"/>
              <a:buChar char="•"/>
            </a:pPr>
            <a:r>
              <a:rPr lang="en-US" sz="1100" dirty="0"/>
              <a:t>Chronic Disease Prevention and the New Public Health: </a:t>
            </a:r>
          </a:p>
          <a:p>
            <a:pPr marL="914400" lvl="1" indent="-298450" rtl="0">
              <a:spcBef>
                <a:spcPts val="0"/>
              </a:spcBef>
              <a:buClr>
                <a:schemeClr val="dk1"/>
              </a:buClr>
              <a:buSzPct val="100000"/>
              <a:buFont typeface="Arial"/>
              <a:buChar char="•"/>
            </a:pPr>
            <a:r>
              <a:rPr lang="en-US" sz="1100" dirty="0"/>
              <a:t>The New Public Health addresses interventions delivered at three levels: </a:t>
            </a:r>
          </a:p>
          <a:p>
            <a:pPr marL="1371600" lvl="2" indent="-298450" rtl="0">
              <a:spcBef>
                <a:spcPts val="0"/>
              </a:spcBef>
              <a:buClr>
                <a:schemeClr val="dk1"/>
              </a:buClr>
              <a:buSzPct val="100000"/>
              <a:buFont typeface="Arial"/>
              <a:buChar char="•"/>
            </a:pPr>
            <a:r>
              <a:rPr lang="en-US" sz="1100" dirty="0"/>
              <a:t>The level of society, where public policy and governmental interventions can change the environment, as well as individual behavior (e.g., regulation of tobacco products and food composition, taxation, redesigning the built environment, banning advertising); </a:t>
            </a:r>
          </a:p>
          <a:p>
            <a:pPr marL="1371600" lvl="2" indent="-298450" rtl="0">
              <a:spcBef>
                <a:spcPts val="0"/>
              </a:spcBef>
              <a:buClr>
                <a:schemeClr val="dk1"/>
              </a:buClr>
              <a:buSzPct val="100000"/>
              <a:buFont typeface="Arial"/>
              <a:buChar char="•"/>
            </a:pPr>
            <a:r>
              <a:rPr lang="en-US" sz="1100" dirty="0"/>
              <a:t>The level of the community, through the activities of local institutions delivered at the population level (e.g., school-based and workplace health promotion, community education, training, and public awareness campaigns); </a:t>
            </a:r>
          </a:p>
          <a:p>
            <a:pPr marL="1371600" lvl="2" indent="-298450" rtl="0">
              <a:spcBef>
                <a:spcPts val="0"/>
              </a:spcBef>
              <a:buClr>
                <a:schemeClr val="dk1"/>
              </a:buClr>
              <a:buSzPct val="100000"/>
              <a:buFont typeface="Arial"/>
              <a:buChar char="•"/>
            </a:pPr>
            <a:r>
              <a:rPr lang="en-US" sz="1100" dirty="0"/>
              <a:t>The level of the individual, through the provision of clinical preventive services including screening</a:t>
            </a:r>
            <a:r>
              <a:rPr lang="en-US" sz="1100" dirty="0" smtClean="0"/>
              <a:t>.</a:t>
            </a:r>
          </a:p>
          <a:p>
            <a:pPr marL="1371600" lvl="2" indent="-298450" rtl="0">
              <a:spcBef>
                <a:spcPts val="0"/>
              </a:spcBef>
              <a:buClr>
                <a:schemeClr val="dk1"/>
              </a:buClr>
              <a:buSzPct val="100000"/>
              <a:buFont typeface="Arial"/>
              <a:buChar char="•"/>
            </a:pPr>
            <a:endParaRPr lang="en-US" sz="1100" dirty="0"/>
          </a:p>
          <a:p>
            <a:pPr marL="914400" lvl="1" indent="-298450" rtl="0">
              <a:lnSpc>
                <a:spcPct val="100000"/>
              </a:lnSpc>
              <a:spcBef>
                <a:spcPts val="0"/>
              </a:spcBef>
              <a:buSzPct val="100000"/>
              <a:buFont typeface="Arial"/>
              <a:buChar char="•"/>
            </a:pPr>
            <a:r>
              <a:rPr lang="en-US" sz="1100" dirty="0"/>
              <a:t>Chronic diseases are the major causes of morbidity and mortality across the globe in developed and developing countries, and in countries transitioning from former socialist status. They include heart disease, cancer, stroke, diabetes, and respiratory diseases. </a:t>
            </a:r>
            <a:endParaRPr lang="en-US" sz="1100" dirty="0" smtClean="0"/>
          </a:p>
          <a:p>
            <a:pPr marL="914400" lvl="1" indent="-298450" rtl="0">
              <a:lnSpc>
                <a:spcPct val="100000"/>
              </a:lnSpc>
              <a:spcBef>
                <a:spcPts val="0"/>
              </a:spcBef>
              <a:buSzPct val="100000"/>
              <a:buFont typeface="Arial"/>
              <a:buChar char="•"/>
            </a:pPr>
            <a:endParaRPr lang="en-US" sz="1100" dirty="0"/>
          </a:p>
          <a:p>
            <a:pPr marL="914400" lvl="1" indent="-298450" rtl="0">
              <a:lnSpc>
                <a:spcPct val="100000"/>
              </a:lnSpc>
              <a:spcBef>
                <a:spcPts val="0"/>
              </a:spcBef>
              <a:buSzPct val="100000"/>
              <a:buFont typeface="Arial"/>
              <a:buChar char="•"/>
            </a:pPr>
            <a:r>
              <a:rPr lang="en-US" sz="1100" dirty="0"/>
              <a:t>Chronic diseases share major risk factors beyond genetics and social inequalities including tobacco use, unhealthy diet, physical inactivity, and lack of access to preventive care. </a:t>
            </a:r>
          </a:p>
          <a:p>
            <a:pPr marL="1371600" lvl="2" indent="-298450" rtl="0">
              <a:lnSpc>
                <a:spcPct val="100000"/>
              </a:lnSpc>
              <a:spcBef>
                <a:spcPts val="0"/>
              </a:spcBef>
              <a:buSzPct val="100000"/>
              <a:buFont typeface="Arial"/>
              <a:buChar char="•"/>
            </a:pPr>
            <a:r>
              <a:rPr lang="en-US" sz="1100" dirty="0"/>
              <a:t>( Source: “Chronic Disease Prevention and the New Public Health”, see references)</a:t>
            </a:r>
          </a:p>
          <a:p>
            <a:pPr lvl="0" rtl="0">
              <a:lnSpc>
                <a:spcPct val="100000"/>
              </a:lnSpc>
              <a:spcBef>
                <a:spcPts val="0"/>
              </a:spcBef>
              <a:buNone/>
            </a:pPr>
            <a:endParaRPr sz="1100" dirty="0"/>
          </a:p>
          <a:p>
            <a:pPr lvl="0" rtl="0">
              <a:lnSpc>
                <a:spcPct val="100000"/>
              </a:lnSpc>
              <a:spcBef>
                <a:spcPts val="0"/>
              </a:spcBef>
              <a:buNone/>
            </a:pPr>
            <a:r>
              <a:rPr lang="en-US" sz="1100" dirty="0"/>
              <a:t>Image Courtesy of </a:t>
            </a:r>
            <a:r>
              <a:rPr lang="en-US" sz="1200" b="0" i="0" u="none" strike="noStrike" kern="1200" cap="none" dirty="0" smtClean="0">
                <a:solidFill>
                  <a:schemeClr val="dk1"/>
                </a:solidFill>
                <a:latin typeface="Arial"/>
                <a:ea typeface="Arial"/>
                <a:cs typeface="Arial"/>
                <a:sym typeface="Arial"/>
              </a:rPr>
              <a:t>UNMEER</a:t>
            </a:r>
            <a:endParaRPr lang="en-US" sz="1100" dirty="0"/>
          </a:p>
        </p:txBody>
      </p:sp>
      <p:sp>
        <p:nvSpPr>
          <p:cNvPr id="94" name="Shape 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a:p>
            <a:pPr lvl="0">
              <a:spcBef>
                <a:spcPts val="800"/>
              </a:spcBef>
              <a:spcAft>
                <a:spcPts val="800"/>
              </a:spcAft>
              <a:buNone/>
            </a:pPr>
            <a:endParaRPr/>
          </a:p>
        </p:txBody>
      </p:sp>
      <p:sp>
        <p:nvSpPr>
          <p:cNvPr id="103" name="Shape 103"/>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609600" y="3835135"/>
            <a:ext cx="7772400" cy="1727464"/>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13" name="Shape 13"/>
          <p:cNvSpPr txBox="1">
            <a:spLocks noGrp="1"/>
          </p:cNvSpPr>
          <p:nvPr>
            <p:ph type="subTitle" idx="1"/>
          </p:nvPr>
        </p:nvSpPr>
        <p:spPr>
          <a:xfrm>
            <a:off x="609600" y="5592087"/>
            <a:ext cx="7696199" cy="884911"/>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1" name="Shape 51"/>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53"/>
        <p:cNvGrpSpPr/>
        <p:nvPr/>
      </p:nvGrpSpPr>
      <p:grpSpPr>
        <a:xfrm>
          <a:off x="0" y="0"/>
          <a:ext cx="0" cy="0"/>
          <a:chOff x="0" y="0"/>
          <a:chExt cx="0" cy="0"/>
        </a:xfrm>
      </p:grpSpPr>
      <p:sp>
        <p:nvSpPr>
          <p:cNvPr id="54" name="Shape 54"/>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5" name="Shape 55"/>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4"/>
        <p:cNvGrpSpPr/>
        <p:nvPr/>
      </p:nvGrpSpPr>
      <p:grpSpPr>
        <a:xfrm>
          <a:off x="0" y="0"/>
          <a:ext cx="0" cy="0"/>
          <a:chOff x="0" y="0"/>
          <a:chExt cx="0" cy="0"/>
        </a:xfrm>
      </p:grpSpPr>
      <p:sp>
        <p:nvSpPr>
          <p:cNvPr id="16" name="Shape 16"/>
          <p:cNvSpPr txBox="1">
            <a:spLocks noGrp="1"/>
          </p:cNvSpPr>
          <p:nvPr>
            <p:ph type="body" idx="1"/>
          </p:nvPr>
        </p:nvSpPr>
        <p:spPr>
          <a:xfrm>
            <a:off x="457200" y="1828800"/>
            <a:ext cx="8229600" cy="4297363"/>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17" name="Shape 17"/>
          <p:cNvSpPr txBox="1">
            <a:spLocks noGrp="1"/>
          </p:cNvSpPr>
          <p:nvPr>
            <p:ph type="title"/>
          </p:nvPr>
        </p:nvSpPr>
        <p:spPr>
          <a:xfrm>
            <a:off x="457200" y="533400"/>
            <a:ext cx="8229600" cy="914400"/>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8"/>
        <p:cNvGrpSpPr/>
        <p:nvPr/>
      </p:nvGrpSpPr>
      <p:grpSpPr>
        <a:xfrm>
          <a:off x="0" y="0"/>
          <a:ext cx="0" cy="0"/>
          <a:chOff x="0" y="0"/>
          <a:chExt cx="0" cy="0"/>
        </a:xfrm>
      </p:grpSpPr>
      <p:sp>
        <p:nvSpPr>
          <p:cNvPr id="19" name="Shape 19"/>
          <p:cNvSpPr/>
          <p:nvPr/>
        </p:nvSpPr>
        <p:spPr>
          <a:xfrm>
            <a:off x="0" y="2819400"/>
            <a:ext cx="9144000" cy="25908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1800" b="0" i="0" u="none" strike="noStrike" cap="none">
                <a:solidFill>
                  <a:srgbClr val="EC511C"/>
                </a:solidFill>
                <a:latin typeface="Arial"/>
                <a:ea typeface="Arial"/>
                <a:cs typeface="Arial"/>
                <a:sym typeface="Arial"/>
              </a:rPr>
              <a:t> </a:t>
            </a:r>
          </a:p>
        </p:txBody>
      </p:sp>
      <p:sp>
        <p:nvSpPr>
          <p:cNvPr id="20" name="Shape 20"/>
          <p:cNvSpPr txBox="1">
            <a:spLocks noGrp="1"/>
          </p:cNvSpPr>
          <p:nvPr>
            <p:ph type="title"/>
          </p:nvPr>
        </p:nvSpPr>
        <p:spPr>
          <a:xfrm>
            <a:off x="722312" y="3633787"/>
            <a:ext cx="7772400" cy="1362075"/>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21" name="Shape 21"/>
          <p:cNvSpPr txBox="1">
            <a:spLocks noGrp="1"/>
          </p:cNvSpPr>
          <p:nvPr>
            <p:ph type="body" idx="1"/>
          </p:nvPr>
        </p:nvSpPr>
        <p:spPr>
          <a:xfrm>
            <a:off x="722312" y="2157413"/>
            <a:ext cx="7772400" cy="1500187"/>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2"/>
        <p:cNvGrpSpPr/>
        <p:nvPr/>
      </p:nvGrpSpPr>
      <p:grpSpPr>
        <a:xfrm>
          <a:off x="0" y="0"/>
          <a:ext cx="0" cy="0"/>
          <a:chOff x="0" y="0"/>
          <a:chExt cx="0" cy="0"/>
        </a:xfrm>
      </p:grpSpPr>
      <p:sp>
        <p:nvSpPr>
          <p:cNvPr id="24" name="Shape 24"/>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5" name="Shape 25"/>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6" name="Shape 26"/>
          <p:cNvSpPr txBox="1">
            <a:spLocks noGrp="1"/>
          </p:cNvSpPr>
          <p:nvPr>
            <p:ph type="title"/>
          </p:nvPr>
        </p:nvSpPr>
        <p:spPr>
          <a:xfrm>
            <a:off x="457200" y="152400"/>
            <a:ext cx="8229600" cy="1265237"/>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Shape 27"/>
        <p:cNvGrpSpPr/>
        <p:nvPr/>
      </p:nvGrpSpPr>
      <p:grpSpPr>
        <a:xfrm>
          <a:off x="0" y="0"/>
          <a:ext cx="0" cy="0"/>
          <a:chOff x="0" y="0"/>
          <a:chExt cx="0" cy="0"/>
        </a:xfrm>
      </p:grpSpPr>
      <p:sp>
        <p:nvSpPr>
          <p:cNvPr id="28" name="Shape 2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29" name="Shape 2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0" name="Shape 3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31" name="Shape 3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3" name="Shape 33"/>
          <p:cNvSpPr txBox="1">
            <a:spLocks noGrp="1"/>
          </p:cNvSpPr>
          <p:nvPr>
            <p:ph type="title"/>
          </p:nvPr>
        </p:nvSpPr>
        <p:spPr>
          <a:xfrm>
            <a:off x="457200" y="274637"/>
            <a:ext cx="8229600" cy="868362"/>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1" name="Shape 41"/>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42" name="Shape 42"/>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6" name="Shape 46"/>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0"/>
              </a:spcBef>
              <a:buClr>
                <a:schemeClr val="dk1"/>
              </a:buClr>
              <a:buFont typeface="Verdana"/>
              <a:buNone/>
              <a:defRPr sz="2800" b="0" i="0" u="none" strike="noStrike" cap="none">
                <a:solidFill>
                  <a:schemeClr val="dk1"/>
                </a:solidFill>
                <a:latin typeface="Verdana"/>
                <a:ea typeface="Verdana"/>
                <a:cs typeface="Verdana"/>
                <a:sym typeface="Verdana"/>
              </a:defRPr>
            </a:lvl2pPr>
            <a:lvl3pPr marL="914400" marR="0" lvl="2" indent="0" algn="l" rtl="0">
              <a:spcBef>
                <a:spcPts val="0"/>
              </a:spcBef>
              <a:buClr>
                <a:schemeClr val="dk1"/>
              </a:buClr>
              <a:buFont typeface="Verdana"/>
              <a:buNone/>
              <a:defRPr sz="2400" b="0" i="0" u="none" strike="noStrike" cap="none">
                <a:solidFill>
                  <a:schemeClr val="dk1"/>
                </a:solidFill>
                <a:latin typeface="Verdana"/>
                <a:ea typeface="Verdana"/>
                <a:cs typeface="Verdana"/>
                <a:sym typeface="Verdana"/>
              </a:defRPr>
            </a:lvl3pPr>
            <a:lvl4pPr marL="1371600" marR="0" lvl="3"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4pPr>
            <a:lvl5pPr marL="1828800" marR="0" lvl="4"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5pPr>
            <a:lvl6pPr marL="2286000" marR="0" lvl="5"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6pPr>
            <a:lvl7pPr marL="2743200" marR="0" lvl="6"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7pPr>
            <a:lvl8pPr marL="3200400" marR="0" lvl="7"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8pPr>
            <a:lvl9pPr marL="3657600" marR="0" lvl="8"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9pPr>
          </a:lstStyle>
          <a:p>
            <a:endParaRPr/>
          </a:p>
        </p:txBody>
      </p:sp>
      <p:sp>
        <p:nvSpPr>
          <p:cNvPr id="47" name="Shape 47"/>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9"/>
        <p:cNvGrpSpPr/>
        <p:nvPr/>
      </p:nvGrpSpPr>
      <p:grpSpPr>
        <a:xfrm>
          <a:off x="0" y="0"/>
          <a:ext cx="0" cy="0"/>
          <a:chOff x="0" y="0"/>
          <a:chExt cx="0" cy="0"/>
        </a:xfrm>
      </p:grpSpPr>
      <p:sp>
        <p:nvSpPr>
          <p:cNvPr id="10" name="Shape 10"/>
          <p:cNvSpPr/>
          <p:nvPr/>
        </p:nvSpPr>
        <p:spPr>
          <a:xfrm>
            <a:off x="141288" y="6400800"/>
            <a:ext cx="184149" cy="2286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gif"/><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hyperlink" Target="http://www.ncbi.nlm.nih.gov/pubmed/?term=Beaglehole%20R%5Bauth%5D" TargetMode="External"/><Relationship Id="rId4" Type="http://schemas.openxmlformats.org/officeDocument/2006/relationships/hyperlink" Target="http://www.ncbi.nlm.nih.gov/pubmed/?term=Bonita%20R%5Bauth%5D" TargetMode="External"/><Relationship Id="rId5" Type="http://schemas.openxmlformats.org/officeDocument/2006/relationships/hyperlink" Target="http://www.ncbi.nlm.nih.gov/pmc/articles/PMC2852240/" TargetMode="External"/><Relationship Id="rId6" Type="http://schemas.openxmlformats.org/officeDocument/2006/relationships/hyperlink" Target="http://www.publichealthreviews.eu/upload/pdf_files/7/08_Chronic.pdf" TargetMode="External"/><Relationship Id="rId7" Type="http://schemas.openxmlformats.org/officeDocument/2006/relationships/hyperlink" Target="http://www.health.state.mn.us/divs/opi/cd/phn/docs/0103wheel_definitions.pdf" TargetMode="External"/><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0"/>
        <p:cNvGrpSpPr/>
        <p:nvPr/>
      </p:nvGrpSpPr>
      <p:grpSpPr>
        <a:xfrm>
          <a:off x="0" y="0"/>
          <a:ext cx="0" cy="0"/>
          <a:chOff x="0" y="0"/>
          <a:chExt cx="0" cy="0"/>
        </a:xfrm>
      </p:grpSpPr>
      <p:sp>
        <p:nvSpPr>
          <p:cNvPr id="3" name="Shape 61"/>
          <p:cNvSpPr txBox="1">
            <a:spLocks/>
          </p:cNvSpPr>
          <p:nvPr/>
        </p:nvSpPr>
        <p:spPr>
          <a:xfrm>
            <a:off x="533399" y="690880"/>
            <a:ext cx="8563056" cy="1716194"/>
          </a:xfrm>
          <a:prstGeom prst="rect">
            <a:avLst/>
          </a:prstGeom>
          <a:noFill/>
          <a:ln>
            <a:noFill/>
          </a:ln>
        </p:spPr>
        <p:txBody>
          <a:bodyPr lIns="91425" tIns="45700" rIns="91425" bIns="4570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None/>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pPr>
              <a:buSzPct val="25000"/>
            </a:pPr>
            <a:r>
              <a:rPr lang="en-US" sz="6000" dirty="0" smtClean="0">
                <a:solidFill>
                  <a:schemeClr val="bg1"/>
                </a:solidFill>
              </a:rPr>
              <a:t>Global Public Health</a:t>
            </a:r>
            <a:endParaRPr lang="en-US" sz="6600" dirty="0">
              <a:solidFill>
                <a:schemeClr val="bg1"/>
              </a:solidFill>
            </a:endParaRP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body" idx="1"/>
          </p:nvPr>
        </p:nvSpPr>
        <p:spPr>
          <a:xfrm>
            <a:off x="435433" y="1645179"/>
            <a:ext cx="3843899" cy="4947599"/>
          </a:xfrm>
          <a:prstGeom prst="rect">
            <a:avLst/>
          </a:prstGeom>
          <a:noFill/>
          <a:ln>
            <a:noFill/>
          </a:ln>
        </p:spPr>
        <p:txBody>
          <a:bodyPr lIns="91425" tIns="45700" rIns="91425" bIns="45700" anchor="t" anchorCtr="0">
            <a:noAutofit/>
          </a:bodyPr>
          <a:lstStyle/>
          <a:p>
            <a:pPr marR="0" lvl="0" algn="l" rtl="0">
              <a:spcBef>
                <a:spcPts val="600"/>
              </a:spcBef>
              <a:spcAft>
                <a:spcPts val="0"/>
              </a:spcAft>
              <a:buClr>
                <a:schemeClr val="dk1"/>
              </a:buClr>
              <a:buSzPct val="100000"/>
              <a:buFont typeface="Arial"/>
            </a:pPr>
            <a:r>
              <a:rPr lang="en-US" sz="1800" b="1" dirty="0"/>
              <a:t>WHO defines public health as organized efforts, either public or private, to:</a:t>
            </a:r>
          </a:p>
          <a:p>
            <a:pPr marL="320040" marR="0" lvl="1" indent="-320040" algn="l" rtl="0">
              <a:spcBef>
                <a:spcPts val="600"/>
              </a:spcBef>
              <a:spcAft>
                <a:spcPts val="0"/>
              </a:spcAft>
              <a:buClr>
                <a:srgbClr val="FF6600"/>
              </a:buClr>
              <a:buSzPct val="100000"/>
              <a:buFont typeface="Wingdings" charset="2"/>
              <a:buChar char="§"/>
            </a:pPr>
            <a:r>
              <a:rPr lang="en-US" sz="1800" dirty="0"/>
              <a:t>Prevent disease</a:t>
            </a:r>
          </a:p>
          <a:p>
            <a:pPr marL="320040" marR="0" lvl="1" indent="-320040" algn="l" rtl="0">
              <a:spcBef>
                <a:spcPts val="600"/>
              </a:spcBef>
              <a:spcAft>
                <a:spcPts val="0"/>
              </a:spcAft>
              <a:buClr>
                <a:srgbClr val="FF6600"/>
              </a:buClr>
              <a:buSzPct val="100000"/>
              <a:buFont typeface="Wingdings" charset="2"/>
              <a:buChar char="§"/>
            </a:pPr>
            <a:r>
              <a:rPr lang="en-US" sz="1800" dirty="0"/>
              <a:t>Promote health </a:t>
            </a:r>
          </a:p>
          <a:p>
            <a:pPr marL="320040" marR="0" lvl="1" indent="-320040" algn="l" rtl="0">
              <a:spcBef>
                <a:spcPts val="600"/>
              </a:spcBef>
              <a:spcAft>
                <a:spcPts val="0"/>
              </a:spcAft>
              <a:buClr>
                <a:srgbClr val="FF6600"/>
              </a:buClr>
              <a:buSzPct val="100000"/>
              <a:buFont typeface="Wingdings" charset="2"/>
              <a:buChar char="§"/>
            </a:pPr>
            <a:r>
              <a:rPr lang="en-US" sz="1800" dirty="0"/>
              <a:t>Prolong life among the population as a whole</a:t>
            </a:r>
          </a:p>
          <a:p>
            <a:pPr marR="0" lvl="0" algn="l" rtl="0">
              <a:spcBef>
                <a:spcPts val="600"/>
              </a:spcBef>
              <a:spcAft>
                <a:spcPts val="0"/>
              </a:spcAft>
              <a:buSzPct val="100000"/>
            </a:pPr>
            <a:r>
              <a:rPr lang="en-US" sz="1800" b="1" dirty="0"/>
              <a:t>Social contexts of human health are the key focus: </a:t>
            </a:r>
          </a:p>
          <a:p>
            <a:pPr marL="320040" marR="0" lvl="1" indent="-320040" algn="l" rtl="0">
              <a:spcBef>
                <a:spcPts val="600"/>
              </a:spcBef>
              <a:spcAft>
                <a:spcPts val="0"/>
              </a:spcAft>
              <a:buClr>
                <a:srgbClr val="FF6600"/>
              </a:buClr>
              <a:buSzPct val="100000"/>
              <a:buFont typeface="Wingdings" charset="2"/>
              <a:buChar char="§"/>
            </a:pPr>
            <a:r>
              <a:rPr lang="en-US" sz="1800" dirty="0"/>
              <a:t>reproductive health</a:t>
            </a:r>
          </a:p>
          <a:p>
            <a:pPr marL="320040" marR="0" lvl="1" indent="-320040" algn="l" rtl="0">
              <a:spcBef>
                <a:spcPts val="600"/>
              </a:spcBef>
              <a:spcAft>
                <a:spcPts val="0"/>
              </a:spcAft>
              <a:buClr>
                <a:srgbClr val="FF6600"/>
              </a:buClr>
              <a:buSzPct val="100000"/>
              <a:buFont typeface="Wingdings" charset="2"/>
              <a:buChar char="§"/>
            </a:pPr>
            <a:r>
              <a:rPr lang="en-US" sz="1800" dirty="0"/>
              <a:t>mental health</a:t>
            </a:r>
          </a:p>
          <a:p>
            <a:pPr marL="320040" marR="0" lvl="1" indent="-320040" algn="l" rtl="0">
              <a:spcBef>
                <a:spcPts val="600"/>
              </a:spcBef>
              <a:spcAft>
                <a:spcPts val="0"/>
              </a:spcAft>
              <a:buClr>
                <a:srgbClr val="FF6600"/>
              </a:buClr>
              <a:buSzPct val="100000"/>
              <a:buFont typeface="Wingdings" charset="2"/>
              <a:buChar char="§"/>
            </a:pPr>
            <a:r>
              <a:rPr lang="en-US" sz="1800" dirty="0"/>
              <a:t>occupational health</a:t>
            </a:r>
          </a:p>
          <a:p>
            <a:pPr marL="320040" marR="0" lvl="1" indent="-320040" algn="l" rtl="0">
              <a:spcBef>
                <a:spcPts val="600"/>
              </a:spcBef>
              <a:spcAft>
                <a:spcPts val="0"/>
              </a:spcAft>
              <a:buClr>
                <a:srgbClr val="FF6600"/>
              </a:buClr>
              <a:buSzPct val="100000"/>
              <a:buFont typeface="Wingdings" charset="2"/>
              <a:buChar char="§"/>
            </a:pPr>
            <a:r>
              <a:rPr lang="en-US" sz="1800" dirty="0"/>
              <a:t>public policy</a:t>
            </a:r>
          </a:p>
          <a:p>
            <a:pPr marL="320040" marR="0" lvl="1" indent="-320040" algn="l" rtl="0">
              <a:spcBef>
                <a:spcPts val="600"/>
              </a:spcBef>
              <a:spcAft>
                <a:spcPts val="0"/>
              </a:spcAft>
              <a:buClr>
                <a:srgbClr val="FF6600"/>
              </a:buClr>
              <a:buSzPct val="100000"/>
              <a:buFont typeface="Wingdings" charset="2"/>
              <a:buChar char="§"/>
            </a:pPr>
            <a:r>
              <a:rPr lang="en-US" sz="1800" dirty="0"/>
              <a:t>epidemiology</a:t>
            </a:r>
          </a:p>
          <a:p>
            <a:pPr marL="320040" marR="0" lvl="1" indent="-320040" algn="l" rtl="0">
              <a:spcBef>
                <a:spcPts val="600"/>
              </a:spcBef>
              <a:spcAft>
                <a:spcPts val="0"/>
              </a:spcAft>
              <a:buClr>
                <a:srgbClr val="FF6600"/>
              </a:buClr>
              <a:buSzPct val="100000"/>
              <a:buFont typeface="Wingdings" charset="2"/>
              <a:buChar char="§"/>
            </a:pPr>
            <a:r>
              <a:rPr lang="en-US" sz="1800" dirty="0"/>
              <a:t>environmental </a:t>
            </a:r>
            <a:r>
              <a:rPr lang="en-US" sz="1800" dirty="0" smtClean="0"/>
              <a:t>health and </a:t>
            </a:r>
            <a:r>
              <a:rPr lang="en-US" sz="1800" dirty="0"/>
              <a:t>more</a:t>
            </a:r>
          </a:p>
          <a:p>
            <a:pPr marR="0" lvl="0" algn="l" rtl="0">
              <a:spcBef>
                <a:spcPts val="600"/>
              </a:spcBef>
              <a:spcAft>
                <a:spcPts val="0"/>
              </a:spcAft>
              <a:buNone/>
            </a:pPr>
            <a:endParaRPr sz="1800" dirty="0"/>
          </a:p>
        </p:txBody>
      </p:sp>
      <p:sp>
        <p:nvSpPr>
          <p:cNvPr id="68" name="Shape 68"/>
          <p:cNvSpPr txBox="1"/>
          <p:nvPr/>
        </p:nvSpPr>
        <p:spPr>
          <a:xfrm>
            <a:off x="4653200" y="5477400"/>
            <a:ext cx="4109699" cy="3000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 name="Shape 89"/>
          <p:cNvSpPr txBox="1">
            <a:spLocks noGrp="1"/>
          </p:cNvSpPr>
          <p:nvPr>
            <p:ph type="title"/>
          </p:nvPr>
        </p:nvSpPr>
        <p:spPr>
          <a:xfrm>
            <a:off x="374225" y="320579"/>
            <a:ext cx="8229600" cy="88825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1" dirty="0" smtClean="0">
                <a:solidFill>
                  <a:srgbClr val="FFFFFF"/>
                </a:solidFill>
              </a:rPr>
              <a:t>What is Public Health?</a:t>
            </a:r>
            <a:endParaRPr lang="en-US" sz="4200" b="1" dirty="0">
              <a:solidFill>
                <a:srgbClr val="FFFFFF"/>
              </a:solidFill>
            </a:endParaRPr>
          </a:p>
        </p:txBody>
      </p:sp>
      <p:pic>
        <p:nvPicPr>
          <p:cNvPr id="2" name="Picture 1" descr="shutterstock_3000142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8714" y="1721827"/>
            <a:ext cx="4735285" cy="3156857"/>
          </a:xfrm>
          <a:prstGeom prst="rect">
            <a:avLst/>
          </a:prstGeom>
        </p:spPr>
      </p:pic>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374225" y="175210"/>
            <a:ext cx="8229600" cy="145441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1" dirty="0">
                <a:solidFill>
                  <a:srgbClr val="FFFFFF"/>
                </a:solidFill>
              </a:rPr>
              <a:t>Public </a:t>
            </a:r>
            <a:r>
              <a:rPr lang="en-US" sz="4200" b="1" dirty="0" smtClean="0">
                <a:solidFill>
                  <a:srgbClr val="FFFFFF"/>
                </a:solidFill>
              </a:rPr>
              <a:t>Health</a:t>
            </a:r>
            <a:br>
              <a:rPr lang="en-US" sz="4200" b="1" dirty="0" smtClean="0">
                <a:solidFill>
                  <a:srgbClr val="FFFFFF"/>
                </a:solidFill>
              </a:rPr>
            </a:br>
            <a:r>
              <a:rPr lang="en-US" sz="4200" b="1" dirty="0" smtClean="0">
                <a:solidFill>
                  <a:srgbClr val="FFFFFF"/>
                </a:solidFill>
              </a:rPr>
              <a:t>and </a:t>
            </a:r>
            <a:r>
              <a:rPr lang="en-US" sz="4200" b="1" dirty="0">
                <a:solidFill>
                  <a:srgbClr val="FFFFFF"/>
                </a:solidFill>
              </a:rPr>
              <a:t>Populations </a:t>
            </a:r>
          </a:p>
        </p:txBody>
      </p:sp>
      <p:sp>
        <p:nvSpPr>
          <p:cNvPr id="75" name="Shape 75"/>
          <p:cNvSpPr txBox="1"/>
          <p:nvPr/>
        </p:nvSpPr>
        <p:spPr>
          <a:xfrm>
            <a:off x="512570" y="2172832"/>
            <a:ext cx="3947546" cy="4145943"/>
          </a:xfrm>
          <a:prstGeom prst="rect">
            <a:avLst/>
          </a:prstGeom>
          <a:noFill/>
          <a:ln>
            <a:noFill/>
          </a:ln>
        </p:spPr>
        <p:txBody>
          <a:bodyPr lIns="91425" tIns="91425" rIns="91425" bIns="91425" anchor="t" anchorCtr="0">
            <a:noAutofit/>
          </a:bodyPr>
          <a:lstStyle/>
          <a:p>
            <a:pPr lvl="0" rtl="0">
              <a:spcBef>
                <a:spcPts val="1200"/>
              </a:spcBef>
              <a:buClr>
                <a:srgbClr val="FF6600"/>
              </a:buClr>
              <a:buSzPct val="100000"/>
            </a:pPr>
            <a:r>
              <a:rPr lang="en-US" sz="2100" b="1" dirty="0"/>
              <a:t>Public health’s focus: </a:t>
            </a:r>
          </a:p>
          <a:p>
            <a:pPr marL="320040" lvl="1" indent="-320040" rtl="0">
              <a:spcBef>
                <a:spcPts val="1200"/>
              </a:spcBef>
              <a:buClr>
                <a:srgbClr val="FF6600"/>
              </a:buClr>
              <a:buSzPct val="100000"/>
              <a:buFont typeface="Wingdings" charset="2"/>
              <a:buChar char="§"/>
            </a:pPr>
            <a:r>
              <a:rPr lang="en-US" sz="2100" dirty="0"/>
              <a:t>provide conditions in which people can be healthy </a:t>
            </a:r>
          </a:p>
          <a:p>
            <a:pPr marL="320040" lvl="1" indent="-320040" rtl="0">
              <a:spcBef>
                <a:spcPts val="1200"/>
              </a:spcBef>
              <a:buClr>
                <a:srgbClr val="FF6600"/>
              </a:buClr>
              <a:buSzPct val="100000"/>
              <a:buFont typeface="Wingdings" charset="2"/>
              <a:buChar char="§"/>
            </a:pPr>
            <a:r>
              <a:rPr lang="en-US" sz="2100" dirty="0"/>
              <a:t>entire populations rather than individual patients or disease</a:t>
            </a:r>
          </a:p>
          <a:p>
            <a:pPr marL="320040" lvl="1" indent="-320040" rtl="0">
              <a:spcBef>
                <a:spcPts val="1200"/>
              </a:spcBef>
              <a:buClr>
                <a:srgbClr val="FF6600"/>
              </a:buClr>
              <a:buSzPct val="100000"/>
              <a:buFont typeface="Wingdings" charset="2"/>
              <a:buChar char="§"/>
            </a:pPr>
            <a:r>
              <a:rPr lang="en-US" sz="2100" dirty="0"/>
              <a:t>public health considers the system in its entirety and not just the eradication of a particular disease</a:t>
            </a:r>
          </a:p>
          <a:p>
            <a:pPr marL="342900" lvl="0" indent="-342900" rtl="0">
              <a:spcBef>
                <a:spcPts val="1200"/>
              </a:spcBef>
              <a:buClr>
                <a:srgbClr val="FF6600"/>
              </a:buClr>
              <a:buFont typeface="Wingdings" charset="2"/>
              <a:buChar char="§"/>
            </a:pPr>
            <a:endParaRPr sz="2100" dirty="0"/>
          </a:p>
        </p:txBody>
      </p:sp>
      <p:pic>
        <p:nvPicPr>
          <p:cNvPr id="76" name="Shape 76"/>
          <p:cNvPicPr preferRelativeResize="0"/>
          <p:nvPr/>
        </p:nvPicPr>
        <p:blipFill>
          <a:blip r:embed="rId4">
            <a:alphaModFix/>
          </a:blip>
          <a:stretch>
            <a:fillRect/>
          </a:stretch>
        </p:blipFill>
        <p:spPr>
          <a:xfrm>
            <a:off x="4618100" y="2537939"/>
            <a:ext cx="4409575" cy="2480386"/>
          </a:xfrm>
          <a:prstGeom prst="rect">
            <a:avLst/>
          </a:prstGeom>
          <a:noFill/>
          <a:ln>
            <a:noFill/>
          </a:ln>
        </p:spPr>
      </p:pic>
      <p:sp>
        <p:nvSpPr>
          <p:cNvPr id="77" name="Shape 77"/>
          <p:cNvSpPr txBox="1"/>
          <p:nvPr/>
        </p:nvSpPr>
        <p:spPr>
          <a:xfrm>
            <a:off x="4757075" y="5297325"/>
            <a:ext cx="4409700" cy="435299"/>
          </a:xfrm>
          <a:prstGeom prst="rect">
            <a:avLst/>
          </a:prstGeom>
          <a:noFill/>
          <a:ln>
            <a:noFill/>
          </a:ln>
        </p:spPr>
        <p:txBody>
          <a:bodyPr lIns="91425" tIns="91425" rIns="91425" bIns="91425" anchor="t" anchorCtr="0">
            <a:noAutofit/>
          </a:bodyPr>
          <a:lstStyle/>
          <a:p>
            <a:pPr lvl="0">
              <a:spcBef>
                <a:spcPts val="0"/>
              </a:spcBef>
              <a:buNone/>
            </a:pPr>
            <a:endParaRPr/>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Shape 82"/>
          <p:cNvSpPr txBox="1">
            <a:spLocks noGrp="1"/>
          </p:cNvSpPr>
          <p:nvPr>
            <p:ph type="body" idx="1"/>
          </p:nvPr>
        </p:nvSpPr>
        <p:spPr>
          <a:xfrm>
            <a:off x="374224" y="1609694"/>
            <a:ext cx="8769775" cy="1328220"/>
          </a:xfrm>
          <a:prstGeom prst="rect">
            <a:avLst/>
          </a:prstGeom>
          <a:noFill/>
          <a:ln>
            <a:noFill/>
          </a:ln>
        </p:spPr>
        <p:txBody>
          <a:bodyPr lIns="91425" tIns="45700" rIns="91425" bIns="45700" anchor="t" anchorCtr="0">
            <a:noAutofit/>
          </a:bodyPr>
          <a:lstStyle/>
          <a:p>
            <a:pPr marL="320040" marR="0" lvl="0" indent="-320040" algn="l" rtl="0">
              <a:spcBef>
                <a:spcPts val="600"/>
              </a:spcBef>
              <a:spcAft>
                <a:spcPts val="0"/>
              </a:spcAft>
              <a:buClr>
                <a:srgbClr val="FF6600"/>
              </a:buClr>
              <a:buSzPct val="100000"/>
              <a:buFont typeface="Wingdings" charset="2"/>
              <a:buChar char="§"/>
            </a:pPr>
            <a:r>
              <a:rPr lang="en-US" sz="2400" b="1" dirty="0">
                <a:solidFill>
                  <a:schemeClr val="dk1"/>
                </a:solidFill>
              </a:rPr>
              <a:t>Assessment and monitoring of at-risk </a:t>
            </a:r>
            <a:r>
              <a:rPr lang="en-US" sz="2400" b="1" dirty="0" smtClean="0">
                <a:solidFill>
                  <a:schemeClr val="dk1"/>
                </a:solidFill>
              </a:rPr>
              <a:t>communities</a:t>
            </a:r>
            <a:br>
              <a:rPr lang="en-US" sz="2400" b="1" dirty="0" smtClean="0">
                <a:solidFill>
                  <a:schemeClr val="dk1"/>
                </a:solidFill>
              </a:rPr>
            </a:br>
            <a:r>
              <a:rPr lang="en-US" sz="2400" b="1" dirty="0" smtClean="0">
                <a:solidFill>
                  <a:schemeClr val="dk1"/>
                </a:solidFill>
              </a:rPr>
              <a:t>and </a:t>
            </a:r>
            <a:r>
              <a:rPr lang="en-US" sz="2400" b="1" dirty="0">
                <a:solidFill>
                  <a:schemeClr val="dk1"/>
                </a:solidFill>
              </a:rPr>
              <a:t>populations </a:t>
            </a:r>
          </a:p>
          <a:p>
            <a:pPr marL="685800" marR="0" lvl="1" indent="-320040" algn="l" rtl="0">
              <a:spcBef>
                <a:spcPts val="600"/>
              </a:spcBef>
              <a:spcAft>
                <a:spcPts val="0"/>
              </a:spcAft>
              <a:buClr>
                <a:schemeClr val="accent5">
                  <a:lumMod val="50000"/>
                </a:schemeClr>
              </a:buClr>
              <a:buSzPct val="100000"/>
              <a:buFont typeface="Wingdings" charset="2"/>
              <a:buChar char="§"/>
            </a:pPr>
            <a:r>
              <a:rPr lang="en-US" dirty="0">
                <a:solidFill>
                  <a:schemeClr val="dk1"/>
                </a:solidFill>
              </a:rPr>
              <a:t>Identify health problems </a:t>
            </a:r>
          </a:p>
        </p:txBody>
      </p:sp>
      <p:pic>
        <p:nvPicPr>
          <p:cNvPr id="84" name="Shape 84"/>
          <p:cNvPicPr preferRelativeResize="0"/>
          <p:nvPr/>
        </p:nvPicPr>
        <p:blipFill>
          <a:blip r:embed="rId3">
            <a:alphaModFix/>
          </a:blip>
          <a:stretch>
            <a:fillRect/>
          </a:stretch>
        </p:blipFill>
        <p:spPr>
          <a:xfrm>
            <a:off x="455204" y="3048047"/>
            <a:ext cx="4907643" cy="3268574"/>
          </a:xfrm>
          <a:prstGeom prst="rect">
            <a:avLst/>
          </a:prstGeom>
          <a:noFill/>
          <a:ln>
            <a:noFill/>
          </a:ln>
        </p:spPr>
      </p:pic>
      <p:sp>
        <p:nvSpPr>
          <p:cNvPr id="6" name="Shape 89"/>
          <p:cNvSpPr txBox="1">
            <a:spLocks noGrp="1"/>
          </p:cNvSpPr>
          <p:nvPr>
            <p:ph type="title"/>
          </p:nvPr>
        </p:nvSpPr>
        <p:spPr>
          <a:xfrm>
            <a:off x="374225" y="320579"/>
            <a:ext cx="8229600" cy="88825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1" dirty="0">
                <a:solidFill>
                  <a:srgbClr val="FFFFFF"/>
                </a:solidFill>
              </a:rPr>
              <a:t>Public Health Functions</a:t>
            </a:r>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374225" y="320579"/>
            <a:ext cx="8229600" cy="88825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1" dirty="0">
                <a:solidFill>
                  <a:srgbClr val="FFFFFF"/>
                </a:solidFill>
              </a:rPr>
              <a:t>Public Health Functions</a:t>
            </a:r>
          </a:p>
        </p:txBody>
      </p:sp>
      <p:sp>
        <p:nvSpPr>
          <p:cNvPr id="90" name="Shape 90"/>
          <p:cNvSpPr txBox="1"/>
          <p:nvPr/>
        </p:nvSpPr>
        <p:spPr>
          <a:xfrm>
            <a:off x="374226" y="1568415"/>
            <a:ext cx="7788626" cy="1357808"/>
          </a:xfrm>
          <a:prstGeom prst="rect">
            <a:avLst/>
          </a:prstGeom>
          <a:noFill/>
          <a:ln>
            <a:noFill/>
          </a:ln>
        </p:spPr>
        <p:txBody>
          <a:bodyPr lIns="91425" tIns="91425" rIns="91425" bIns="91425" anchor="t" anchorCtr="0">
            <a:noAutofit/>
          </a:bodyPr>
          <a:lstStyle/>
          <a:p>
            <a:pPr marL="320040" lvl="0" indent="-320040" rtl="0">
              <a:spcBef>
                <a:spcPts val="0"/>
              </a:spcBef>
              <a:buClr>
                <a:srgbClr val="FF6600"/>
              </a:buClr>
              <a:buSzPct val="100000"/>
              <a:buFont typeface="Wingdings" charset="2"/>
              <a:buChar char="§"/>
            </a:pPr>
            <a:r>
              <a:rPr lang="en-US" sz="2400" b="1" dirty="0">
                <a:solidFill>
                  <a:schemeClr val="dk1"/>
                </a:solidFill>
              </a:rPr>
              <a:t>Establish policies to solve international health problems (and putting them into practice)</a:t>
            </a:r>
          </a:p>
        </p:txBody>
      </p:sp>
      <p:pic>
        <p:nvPicPr>
          <p:cNvPr id="91" name="Shape 91"/>
          <p:cNvPicPr preferRelativeResize="0"/>
          <p:nvPr/>
        </p:nvPicPr>
        <p:blipFill>
          <a:blip r:embed="rId3">
            <a:alphaModFix/>
          </a:blip>
          <a:stretch>
            <a:fillRect/>
          </a:stretch>
        </p:blipFill>
        <p:spPr>
          <a:xfrm>
            <a:off x="841314" y="2777247"/>
            <a:ext cx="5231385" cy="3167437"/>
          </a:xfrm>
          <a:prstGeom prst="rect">
            <a:avLst/>
          </a:prstGeom>
          <a:noFill/>
          <a:ln>
            <a:noFill/>
          </a:ln>
        </p:spPr>
      </p:pic>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428416" y="1621974"/>
            <a:ext cx="3121316" cy="4311006"/>
          </a:xfrm>
          <a:prstGeom prst="rect">
            <a:avLst/>
          </a:prstGeom>
        </p:spPr>
        <p:txBody>
          <a:bodyPr lIns="91425" tIns="91425" rIns="91425" bIns="91425" anchor="t" anchorCtr="0">
            <a:noAutofit/>
          </a:bodyPr>
          <a:lstStyle/>
          <a:p>
            <a:pPr marL="320040" lvl="0" indent="-320040" rtl="0">
              <a:spcBef>
                <a:spcPts val="600"/>
              </a:spcBef>
              <a:buClr>
                <a:srgbClr val="FF6600"/>
              </a:buClr>
              <a:buSzPct val="100000"/>
              <a:buFont typeface="Wingdings" charset="2"/>
              <a:buChar char="§"/>
            </a:pPr>
            <a:r>
              <a:rPr lang="en-US" sz="2400" b="1" dirty="0">
                <a:solidFill>
                  <a:schemeClr val="dk1"/>
                </a:solidFill>
              </a:rPr>
              <a:t>Assure that all  populations have access to:</a:t>
            </a:r>
          </a:p>
          <a:p>
            <a:pPr marL="685800" lvl="1" indent="-320040" rtl="0">
              <a:spcBef>
                <a:spcPts val="600"/>
              </a:spcBef>
              <a:buClr>
                <a:schemeClr val="accent5">
                  <a:lumMod val="50000"/>
                </a:schemeClr>
              </a:buClr>
              <a:buSzPct val="100000"/>
              <a:buFont typeface="Wingdings" charset="2"/>
              <a:buChar char="§"/>
            </a:pPr>
            <a:r>
              <a:rPr lang="en-US" sz="2400" dirty="0" smtClean="0">
                <a:solidFill>
                  <a:schemeClr val="dk1"/>
                </a:solidFill>
              </a:rPr>
              <a:t>Adequate healthcare</a:t>
            </a:r>
            <a:r>
              <a:rPr lang="en-US" sz="2400" dirty="0">
                <a:solidFill>
                  <a:schemeClr val="dk1"/>
                </a:solidFill>
              </a:rPr>
              <a:t>;</a:t>
            </a:r>
          </a:p>
          <a:p>
            <a:pPr marL="685800" lvl="1" indent="-320040" rtl="0">
              <a:spcBef>
                <a:spcPts val="600"/>
              </a:spcBef>
              <a:buClr>
                <a:schemeClr val="accent5">
                  <a:lumMod val="50000"/>
                </a:schemeClr>
              </a:buClr>
              <a:buSzPct val="100000"/>
              <a:buFont typeface="Wingdings" charset="2"/>
              <a:buChar char="§"/>
            </a:pPr>
            <a:r>
              <a:rPr lang="en-US" sz="2400" dirty="0">
                <a:solidFill>
                  <a:schemeClr val="dk1"/>
                </a:solidFill>
              </a:rPr>
              <a:t>healthy lifestyle and disease prevention services. </a:t>
            </a:r>
          </a:p>
          <a:p>
            <a:pPr marL="457200" lvl="0" indent="-457200" rtl="0">
              <a:spcBef>
                <a:spcPts val="0"/>
              </a:spcBef>
              <a:buFont typeface="Wingdings" charset="2"/>
              <a:buChar char="§"/>
            </a:pPr>
            <a:endParaRPr dirty="0"/>
          </a:p>
        </p:txBody>
      </p:sp>
      <p:sp>
        <p:nvSpPr>
          <p:cNvPr id="98" name="Shape 98"/>
          <p:cNvSpPr txBox="1"/>
          <p:nvPr/>
        </p:nvSpPr>
        <p:spPr>
          <a:xfrm>
            <a:off x="4637025" y="4426950"/>
            <a:ext cx="3000000" cy="3000000"/>
          </a:xfrm>
          <a:prstGeom prst="rect">
            <a:avLst/>
          </a:prstGeom>
          <a:noFill/>
          <a:ln>
            <a:noFill/>
          </a:ln>
        </p:spPr>
        <p:txBody>
          <a:bodyPr lIns="91425" tIns="91425" rIns="91425" bIns="91425" anchor="ctr" anchorCtr="0">
            <a:noAutofit/>
          </a:bodyPr>
          <a:lstStyle/>
          <a:p>
            <a:pPr lvl="0" rtl="0">
              <a:spcBef>
                <a:spcPts val="0"/>
              </a:spcBef>
              <a:buNone/>
            </a:pPr>
            <a:endParaRPr>
              <a:solidFill>
                <a:schemeClr val="dk1"/>
              </a:solidFill>
            </a:endParaRPr>
          </a:p>
        </p:txBody>
      </p:sp>
      <p:pic>
        <p:nvPicPr>
          <p:cNvPr id="99" name="Shape 99"/>
          <p:cNvPicPr preferRelativeResize="0"/>
          <p:nvPr/>
        </p:nvPicPr>
        <p:blipFill>
          <a:blip r:embed="rId3">
            <a:alphaModFix/>
          </a:blip>
          <a:stretch>
            <a:fillRect/>
          </a:stretch>
        </p:blipFill>
        <p:spPr>
          <a:xfrm>
            <a:off x="3626235" y="1736187"/>
            <a:ext cx="5212181" cy="4379571"/>
          </a:xfrm>
          <a:prstGeom prst="rect">
            <a:avLst/>
          </a:prstGeom>
          <a:noFill/>
          <a:ln>
            <a:noFill/>
          </a:ln>
        </p:spPr>
      </p:pic>
      <p:sp>
        <p:nvSpPr>
          <p:cNvPr id="7" name="Shape 89"/>
          <p:cNvSpPr txBox="1">
            <a:spLocks noGrp="1"/>
          </p:cNvSpPr>
          <p:nvPr>
            <p:ph type="title"/>
          </p:nvPr>
        </p:nvSpPr>
        <p:spPr>
          <a:xfrm>
            <a:off x="374225" y="320579"/>
            <a:ext cx="8229600" cy="88825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1" dirty="0">
                <a:solidFill>
                  <a:srgbClr val="FFFFFF"/>
                </a:solidFill>
              </a:rPr>
              <a:t>Public Health Functions</a:t>
            </a:r>
          </a:p>
        </p:txBody>
      </p:sp>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6" name="Shape 106"/>
          <p:cNvSpPr txBox="1">
            <a:spLocks noGrp="1"/>
          </p:cNvSpPr>
          <p:nvPr>
            <p:ph type="body" idx="2"/>
          </p:nvPr>
        </p:nvSpPr>
        <p:spPr>
          <a:xfrm>
            <a:off x="444894" y="1711351"/>
            <a:ext cx="8158931" cy="4559399"/>
          </a:xfrm>
          <a:prstGeom prst="rect">
            <a:avLst/>
          </a:prstGeom>
        </p:spPr>
        <p:txBody>
          <a:bodyPr lIns="91425" tIns="91425" rIns="91425" bIns="91425" anchor="t" anchorCtr="0">
            <a:noAutofit/>
          </a:bodyPr>
          <a:lstStyle/>
          <a:p>
            <a:pPr lvl="0" rtl="0">
              <a:spcBef>
                <a:spcPts val="360"/>
              </a:spcBef>
              <a:buClr>
                <a:schemeClr val="dk1"/>
              </a:buClr>
              <a:buSzPct val="100000"/>
            </a:pPr>
            <a:r>
              <a:rPr lang="en-US" sz="2000" dirty="0">
                <a:highlight>
                  <a:srgbClr val="FFFFFF"/>
                </a:highlight>
                <a:hlinkClick r:id="rId3"/>
              </a:rPr>
              <a:t>Beaglehole</a:t>
            </a:r>
            <a:r>
              <a:rPr lang="en-US" sz="2000" dirty="0">
                <a:highlight>
                  <a:srgbClr val="FFFFFF"/>
                </a:highlight>
              </a:rPr>
              <a:t>, Robert </a:t>
            </a:r>
            <a:r>
              <a:rPr lang="en-US" sz="2000" dirty="0" err="1" smtClean="0">
                <a:highlight>
                  <a:srgbClr val="FFFFFF"/>
                </a:highlight>
              </a:rPr>
              <a:t>and</a:t>
            </a:r>
            <a:r>
              <a:rPr lang="en-US" sz="2000" dirty="0" err="1" smtClean="0">
                <a:highlight>
                  <a:srgbClr val="FFFFFF"/>
                </a:highlight>
                <a:hlinkClick r:id="rId4"/>
              </a:rPr>
              <a:t>Ruth</a:t>
            </a:r>
            <a:r>
              <a:rPr lang="en-US" sz="2000" dirty="0" smtClean="0">
                <a:highlight>
                  <a:srgbClr val="FFFFFF"/>
                </a:highlight>
                <a:hlinkClick r:id="rId4"/>
              </a:rPr>
              <a:t> </a:t>
            </a:r>
            <a:r>
              <a:rPr lang="en-US" sz="2000" dirty="0">
                <a:highlight>
                  <a:srgbClr val="FFFFFF"/>
                </a:highlight>
                <a:hlinkClick r:id="rId4"/>
              </a:rPr>
              <a:t>Bonita. “What is global health?” Global Health Action. (2010)</a:t>
            </a:r>
            <a:r>
              <a:rPr lang="en-US" sz="2000" dirty="0"/>
              <a:t> </a:t>
            </a:r>
            <a:r>
              <a:rPr lang="en-US" sz="2000" u="sng" dirty="0">
                <a:solidFill>
                  <a:schemeClr val="hlink"/>
                </a:solidFill>
                <a:hlinkClick r:id="rId5"/>
              </a:rPr>
              <a:t>http://www.ncbi.nlm.nih.gov/pmc/articles/PMC2852240/</a:t>
            </a:r>
          </a:p>
          <a:p>
            <a:pPr lvl="0" rtl="0">
              <a:spcBef>
                <a:spcPts val="360"/>
              </a:spcBef>
              <a:buNone/>
            </a:pPr>
            <a:endParaRPr sz="2000" dirty="0">
              <a:solidFill>
                <a:schemeClr val="dk1"/>
              </a:solidFill>
            </a:endParaRPr>
          </a:p>
          <a:p>
            <a:pPr lvl="0" rtl="0">
              <a:spcBef>
                <a:spcPts val="360"/>
              </a:spcBef>
              <a:buClr>
                <a:schemeClr val="dk1"/>
              </a:buClr>
              <a:buSzPct val="100000"/>
            </a:pPr>
            <a:r>
              <a:rPr lang="en-US" sz="2000" dirty="0" err="1">
                <a:solidFill>
                  <a:schemeClr val="dk1"/>
                </a:solidFill>
              </a:rPr>
              <a:t>Halpin,Helen</a:t>
            </a:r>
            <a:r>
              <a:rPr lang="en-US" sz="2000" dirty="0">
                <a:solidFill>
                  <a:schemeClr val="dk1"/>
                </a:solidFill>
              </a:rPr>
              <a:t> Ann and Maria M. Morales-</a:t>
            </a:r>
            <a:r>
              <a:rPr lang="en-US" sz="2000" dirty="0" err="1">
                <a:solidFill>
                  <a:schemeClr val="dk1"/>
                </a:solidFill>
              </a:rPr>
              <a:t>Suárez</a:t>
            </a:r>
            <a:r>
              <a:rPr lang="en-US" sz="2000" dirty="0">
                <a:solidFill>
                  <a:schemeClr val="dk1"/>
                </a:solidFill>
              </a:rPr>
              <a:t>-Varela and José M Martin-Moreno. “Chronic Disease Prevention and the New Public Health.” </a:t>
            </a:r>
            <a:r>
              <a:rPr lang="en-US" sz="2000" i="1" dirty="0">
                <a:solidFill>
                  <a:schemeClr val="dk1"/>
                </a:solidFill>
              </a:rPr>
              <a:t>Public Health Review</a:t>
            </a:r>
            <a:r>
              <a:rPr lang="en-US" sz="2000" dirty="0">
                <a:solidFill>
                  <a:schemeClr val="dk1"/>
                </a:solidFill>
              </a:rPr>
              <a:t>. Web.  </a:t>
            </a:r>
            <a:r>
              <a:rPr lang="en-US" sz="2000" u="sng" dirty="0">
                <a:solidFill>
                  <a:schemeClr val="hlink"/>
                </a:solidFill>
                <a:hlinkClick r:id="rId6"/>
              </a:rPr>
              <a:t>http://www.publichealthreviews.eu/upload/pdf_files/7/08_Chronic.pdf</a:t>
            </a:r>
          </a:p>
          <a:p>
            <a:pPr lvl="0" rtl="0">
              <a:spcBef>
                <a:spcPts val="360"/>
              </a:spcBef>
              <a:buNone/>
            </a:pPr>
            <a:endParaRPr sz="2000" dirty="0">
              <a:highlight>
                <a:srgbClr val="FFFFFF"/>
              </a:highlight>
            </a:endParaRPr>
          </a:p>
          <a:p>
            <a:pPr lvl="0">
              <a:lnSpc>
                <a:spcPct val="100000"/>
              </a:lnSpc>
              <a:spcBef>
                <a:spcPts val="360"/>
              </a:spcBef>
              <a:buClr>
                <a:schemeClr val="dk1"/>
              </a:buClr>
              <a:buSzPct val="100000"/>
            </a:pPr>
            <a:r>
              <a:rPr lang="en-US" sz="2000" dirty="0">
                <a:solidFill>
                  <a:schemeClr val="dk1"/>
                </a:solidFill>
              </a:rPr>
              <a:t>“Public Health Interventions with Definitions” Minnesota Department of Health Section of Public Health Nursing. Web. March. 2001. </a:t>
            </a:r>
            <a:r>
              <a:rPr lang="en-US" sz="2000" u="sng" dirty="0">
                <a:solidFill>
                  <a:schemeClr val="hlink"/>
                </a:solidFill>
                <a:hlinkClick r:id="rId7"/>
              </a:rPr>
              <a:t>http://www.health.state.mn.us/divs/opi/cd/phn/docs/0103wheel_definitions.pdf</a:t>
            </a:r>
            <a:r>
              <a:rPr lang="en-US" sz="2000" dirty="0">
                <a:solidFill>
                  <a:schemeClr val="dk1"/>
                </a:solidFill>
              </a:rPr>
              <a:t> </a:t>
            </a:r>
            <a:r>
              <a:rPr lang="en-US" sz="2000" dirty="0" smtClean="0">
                <a:solidFill>
                  <a:schemeClr val="dk1"/>
                </a:solidFill>
              </a:rPr>
              <a:t> </a:t>
            </a:r>
            <a:endParaRPr lang="en-US" sz="2000" dirty="0">
              <a:solidFill>
                <a:schemeClr val="dk1"/>
              </a:solidFill>
            </a:endParaRPr>
          </a:p>
        </p:txBody>
      </p:sp>
      <p:sp>
        <p:nvSpPr>
          <p:cNvPr id="5" name="Shape 89"/>
          <p:cNvSpPr txBox="1">
            <a:spLocks noGrp="1"/>
          </p:cNvSpPr>
          <p:nvPr>
            <p:ph type="title"/>
          </p:nvPr>
        </p:nvSpPr>
        <p:spPr>
          <a:xfrm>
            <a:off x="374225" y="320579"/>
            <a:ext cx="8229600" cy="88825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b="1" dirty="0" smtClean="0">
                <a:solidFill>
                  <a:srgbClr val="FFFFFF"/>
                </a:solidFill>
              </a:rPr>
              <a:t>References</a:t>
            </a:r>
            <a:endParaRPr lang="en-US" sz="4200" b="1" dirty="0">
              <a:solidFill>
                <a:srgbClr val="FFFFFF"/>
              </a:solidFill>
            </a:endParaRPr>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TM01103891">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788</Words>
  <Application>Microsoft Macintosh PowerPoint</Application>
  <PresentationFormat>On-screen Show (4:3)</PresentationFormat>
  <Paragraphs>68</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TM01103891</vt:lpstr>
      <vt:lpstr>PowerPoint Presentation</vt:lpstr>
      <vt:lpstr>What is Public Health?</vt:lpstr>
      <vt:lpstr>Public Health and Populations </vt:lpstr>
      <vt:lpstr>Public Health Functions</vt:lpstr>
      <vt:lpstr>Public Health Functions</vt:lpstr>
      <vt:lpstr>Public Health Functions</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Monica</cp:lastModifiedBy>
  <cp:revision>4</cp:revision>
  <dcterms:modified xsi:type="dcterms:W3CDTF">2016-03-02T20:40:22Z</dcterms:modified>
</cp:coreProperties>
</file>